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326" r:id="rId3"/>
    <p:sldId id="336" r:id="rId4"/>
    <p:sldId id="352" r:id="rId5"/>
    <p:sldId id="327" r:id="rId6"/>
    <p:sldId id="335" r:id="rId7"/>
    <p:sldId id="337" r:id="rId8"/>
    <p:sldId id="353" r:id="rId9"/>
    <p:sldId id="338" r:id="rId10"/>
    <p:sldId id="354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9" r:id="rId21"/>
    <p:sldId id="351" r:id="rId22"/>
    <p:sldId id="355" r:id="rId23"/>
    <p:sldId id="292" r:id="rId2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5256" autoAdjust="0"/>
  </p:normalViewPr>
  <p:slideViewPr>
    <p:cSldViewPr>
      <p:cViewPr varScale="1">
        <p:scale>
          <a:sx n="89" d="100"/>
          <a:sy n="89" d="100"/>
        </p:scale>
        <p:origin x="117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DD2DDDB-3BAE-4899-9950-3D271F103C87}" type="datetimeFigureOut">
              <a:rPr lang="en-US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A8AABE2-F2D6-4D52-BC12-15BCFC8EFDD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39695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0AC02-17A6-4158-928D-DF4403D4AB7F}" type="datetimeFigureOut">
              <a:rPr lang="en-US" smtClean="0"/>
              <a:pPr/>
              <a:t>5/18/2021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606" y="4715711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995D0-7923-4FF1-888E-E1D9D159EBC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21889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995D0-7923-4FF1-888E-E1D9D159EBC4}" type="slidenum">
              <a:rPr lang="en-ZA" smtClean="0"/>
              <a:pPr/>
              <a:t>1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14224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995D0-7923-4FF1-888E-E1D9D159EBC4}" type="slidenum">
              <a:rPr lang="en-ZA" smtClean="0"/>
              <a:pPr/>
              <a:t>23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13487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8DC1-F67B-4460-B25A-0A2126C69761}" type="datetime1">
              <a:rPr lang="en-US" smtClean="0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FD3AE-FAFB-499E-9B7A-879EC524AB5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09015-94A9-42AE-9D6F-6E5349DB645B}" type="datetime1">
              <a:rPr lang="en-US" smtClean="0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FCDB9-E6B2-4748-B4AE-9F688241CCD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00FCF-695B-4A01-A2A2-B00F4855C051}" type="datetime1">
              <a:rPr lang="en-US" smtClean="0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6F1D0-91C9-4CCB-A5A8-BC783EB6185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5865F-B442-4005-933A-34CD35B1248C}" type="datetime1">
              <a:rPr lang="en-US" smtClean="0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B7F04-DCB5-4A73-8669-7F56B1E8F07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9B136-95B6-4ED4-AD44-C76D9F7ADA88}" type="datetime1">
              <a:rPr lang="en-US" smtClean="0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10D29-7EDD-4529-9D10-BCBFF4DB45F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7EAB9-9D2B-4741-8AA0-9D1BF3C49276}" type="datetime1">
              <a:rPr lang="en-US" smtClean="0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1662D-4684-474E-A268-2E22D73C9A4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C269F-F5E6-492B-9127-32E51FDD40CF}" type="datetime1">
              <a:rPr lang="en-US" smtClean="0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1ADC9-FE50-434C-82A9-09D9705237F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3D62E-3247-40FB-9450-E1AD7984EF0C}" type="datetime1">
              <a:rPr lang="en-US" smtClean="0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E97B9-821D-4DA5-8263-BE7470472B0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7AF43-44DD-4B52-ADFE-63254C2ABE62}" type="datetime1">
              <a:rPr lang="en-US" smtClean="0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DE9C8-BC37-4A4C-A425-6882A9A6993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9F6A7-9A8D-4F1C-8FFF-FBE15D528BA5}" type="datetime1">
              <a:rPr lang="en-US" smtClean="0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9205F-7531-4820-94DF-0C9F5B9130D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BD768-CF37-4A14-B8B3-D118F5B0086D}" type="datetime1">
              <a:rPr lang="en-US" smtClean="0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7DB3B-389B-4C33-8E91-3BAA3F83BF5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307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0404BA-5D68-40DC-A24B-6C5D9239662D}" type="datetime1">
              <a:rPr lang="en-US" smtClean="0"/>
              <a:pPr>
                <a:defRPr/>
              </a:pPr>
              <a:t>5/18/2021</a:t>
            </a:fld>
            <a:endParaRPr lang="en-Z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0DB197-D4E2-4806-8116-1F2BFB4C488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  <p:grpSp>
        <p:nvGrpSpPr>
          <p:cNvPr id="3081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5" r:id="rId2"/>
    <p:sldLayoutId id="214748368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5" r:id="rId9"/>
    <p:sldLayoutId id="2147483681" r:id="rId10"/>
    <p:sldLayoutId id="2147483682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6"/>
          <p:cNvSpPr>
            <a:spLocks noGrp="1"/>
          </p:cNvSpPr>
          <p:nvPr>
            <p:ph type="title"/>
          </p:nvPr>
        </p:nvSpPr>
        <p:spPr>
          <a:xfrm>
            <a:off x="428596" y="980728"/>
            <a:ext cx="2643217" cy="1778347"/>
          </a:xfrm>
        </p:spPr>
        <p:txBody>
          <a:bodyPr/>
          <a:lstStyle/>
          <a:p>
            <a:pPr algn="ctr"/>
            <a:r>
              <a:rPr lang="en-ZA" sz="2600" dirty="0">
                <a:latin typeface="Century Gothic" pitchFamily="34" charset="0"/>
              </a:rPr>
              <a:t>BEAUFORT WEST MUNICIPALITY</a:t>
            </a:r>
            <a:r>
              <a:rPr lang="en-ZA" sz="2800" dirty="0"/>
              <a:t/>
            </a:r>
            <a:br>
              <a:rPr lang="en-ZA" sz="2800" dirty="0"/>
            </a:br>
            <a:endParaRPr lang="en-ZA" sz="2800" dirty="0"/>
          </a:p>
        </p:txBody>
      </p:sp>
      <p:sp useBgFill="1">
        <p:nvSpPr>
          <p:cNvPr id="1028" name="Text Placeholder 8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pPr algn="ctr"/>
            <a:endParaRPr lang="en-ZA" sz="2400" b="1" dirty="0"/>
          </a:p>
          <a:p>
            <a:pPr algn="ctr"/>
            <a:r>
              <a:rPr lang="en-ZA" sz="2400" b="1" dirty="0">
                <a:latin typeface="Century Gothic" pitchFamily="34" charset="0"/>
              </a:rPr>
              <a:t>PROPOSED BUDGET 2021/22</a:t>
            </a: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type="pic" idx="1"/>
          </p:nvPr>
        </p:nvGraphicFramePr>
        <p:xfrm>
          <a:off x="4932363" y="2241550"/>
          <a:ext cx="1724025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4" imgW="1724266" imgH="1848108" progId="">
                  <p:embed/>
                </p:oleObj>
              </mc:Choice>
              <mc:Fallback>
                <p:oleObj r:id="rId4" imgW="1724266" imgH="1848108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2241550"/>
                        <a:ext cx="1724025" cy="184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in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7DB3B-389B-4C33-8E91-3BAA3F83BF5F}" type="slidenum">
              <a:rPr lang="en-ZA" smtClean="0"/>
              <a:pPr>
                <a:defRPr/>
              </a:pPr>
              <a:t>1</a:t>
            </a:fld>
            <a:endParaRPr lang="en-Z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91902"/>
          </a:xfrm>
        </p:spPr>
        <p:txBody>
          <a:bodyPr/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Proposed Operational Budget 2021/22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983832"/>
          </a:xfrm>
        </p:spPr>
        <p:txBody>
          <a:bodyPr/>
          <a:lstStyle/>
          <a:p>
            <a:r>
              <a:rPr lang="en-US" dirty="0"/>
              <a:t>Other general expenditure include the following: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10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06731D4-ECBF-4C18-AF54-D6B288FD5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878680"/>
            <a:ext cx="8075240" cy="4274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78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934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Proposed Operational Budget 2021/22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911824"/>
          </a:xfrm>
        </p:spPr>
        <p:txBody>
          <a:bodyPr/>
          <a:lstStyle/>
          <a:p>
            <a:pPr marL="0" indent="0" algn="just">
              <a:buNone/>
            </a:pPr>
            <a:r>
              <a:rPr lang="en-ZA" sz="2400" dirty="0">
                <a:latin typeface="Century Gothic" pitchFamily="34" charset="0"/>
              </a:rPr>
              <a:t>The following tariff increases are proposed for the 2021/22 financial year: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Property rates			- 5%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Water				- 6%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Sewerage				- 6%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Refuse removal			- 9% 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Electricity				- 17,8%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Other sundry tariffs		- 6%</a:t>
            </a:r>
          </a:p>
          <a:p>
            <a:pPr algn="just">
              <a:buFont typeface="Wingdings" pitchFamily="2" charset="2"/>
              <a:buChar char="Ø"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11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41792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39974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Effect of the tariff increases on household accounts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ZA" sz="2400" dirty="0">
                <a:latin typeface="Century Gothic" pitchFamily="34" charset="0"/>
              </a:rPr>
              <a:t>The following assumptions were made for a larger household: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Property Valuation: 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R 681 000 ( R 700 000 less R 19 000 rebate)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Average Electricity: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1000 </a:t>
            </a:r>
            <a:r>
              <a:rPr kumimoji="0" lang="en-Z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Kwh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per month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Average Water:       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30 kl per month </a:t>
            </a: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sz="2400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62708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Effect of the tariff increases on household accounts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 algn="just">
              <a:buNone/>
            </a:pPr>
            <a:r>
              <a:rPr lang="en-ZA" sz="2400" dirty="0">
                <a:latin typeface="Century Gothic" pitchFamily="34" charset="0"/>
              </a:rPr>
              <a:t>Tariff increases will have the following effect on household service accounts:</a:t>
            </a: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13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BFF3B04-1B64-4CA9-A810-A754076BB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08350"/>
            <a:ext cx="8147248" cy="34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069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Effect of the tariff increases on household accounts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 algn="just">
              <a:buNone/>
            </a:pPr>
            <a:r>
              <a:rPr lang="en-ZA" sz="2400" dirty="0">
                <a:latin typeface="Century Gothic" pitchFamily="34" charset="0"/>
              </a:rPr>
              <a:t>The following assumptions were made for a medium household: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Property Valuation:   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R 431 000 (R 450 000 less R 19 000 rebate)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Average Electricity: 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600 </a:t>
            </a:r>
            <a:r>
              <a:rPr kumimoji="0" lang="en-Z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Kwh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per month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Average Water:       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15 kl per month       </a:t>
            </a: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6804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Effect of the tariff increases on household accounts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 algn="just">
              <a:buNone/>
            </a:pPr>
            <a:r>
              <a:rPr lang="en-ZA" sz="2400" dirty="0">
                <a:latin typeface="Century Gothic" pitchFamily="34" charset="0"/>
              </a:rPr>
              <a:t>Tariff increases will have the following effect on household service accounts:</a:t>
            </a: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15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2117E02-EC7A-4062-A4DB-98C512F35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08920"/>
            <a:ext cx="8229600" cy="344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979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Effect of the tariff increases on household accounts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7"/>
            <a:ext cx="8229600" cy="4551784"/>
          </a:xfrm>
        </p:spPr>
        <p:txBody>
          <a:bodyPr/>
          <a:lstStyle/>
          <a:p>
            <a:pPr marL="0" indent="0" algn="just">
              <a:buNone/>
            </a:pPr>
            <a:r>
              <a:rPr lang="en-ZA" sz="2400" dirty="0">
                <a:latin typeface="Century Gothic" pitchFamily="34" charset="0"/>
              </a:rPr>
              <a:t>The following assumptions were made for a small household: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Property Valuation:  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R 11 600 ( R 30 600 less R 19 000 rebate)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Average Electricity: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200 </a:t>
            </a:r>
            <a:r>
              <a:rPr kumimoji="0" lang="en-Z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Kwh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 per month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Average Water:        </a:t>
            </a:r>
            <a:r>
              <a:rPr kumimoji="0" lang="en-Z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10 kl per month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16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44661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Effect of the tariff increases on household accounts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 algn="just">
              <a:buNone/>
            </a:pPr>
            <a:r>
              <a:rPr lang="en-ZA" sz="2400" dirty="0">
                <a:latin typeface="Century Gothic" pitchFamily="34" charset="0"/>
              </a:rPr>
              <a:t>Tariff increases will have the following effect on household service accounts:</a:t>
            </a: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17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DDB2E59-AD23-43B2-8DDF-FA806F690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08920"/>
            <a:ext cx="8229600" cy="344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112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t"/>
          <a:lstStyle/>
          <a:p>
            <a:pPr algn="ctr"/>
            <a:r>
              <a:rPr lang="en-ZA" sz="2800" b="1" dirty="0">
                <a:latin typeface="Century Gothic" pitchFamily="34" charset="0"/>
              </a:rPr>
              <a:t>Free Basic Services</a:t>
            </a:r>
            <a:br>
              <a:rPr lang="en-ZA" sz="2800" b="1" dirty="0">
                <a:latin typeface="Century Gothic" pitchFamily="34" charset="0"/>
              </a:rPr>
            </a:br>
            <a:r>
              <a:rPr lang="en-ZA" sz="2800" b="1" dirty="0">
                <a:latin typeface="Century Gothic" pitchFamily="34" charset="0"/>
              </a:rPr>
              <a:t>Equitable Share Allocations</a:t>
            </a:r>
            <a:r>
              <a:rPr lang="en-ZA" sz="2800" dirty="0">
                <a:latin typeface="Century Gothic" pitchFamily="34" charset="0"/>
              </a:rPr>
              <a:t/>
            </a:r>
            <a:br>
              <a:rPr lang="en-ZA" sz="2800" dirty="0">
                <a:latin typeface="Century Gothic" pitchFamily="34" charset="0"/>
              </a:rPr>
            </a:br>
            <a:endParaRPr lang="en-ZA" sz="2800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ZA" sz="2200" dirty="0">
                <a:latin typeface="Century Gothic" pitchFamily="34" charset="0"/>
              </a:rPr>
              <a:t>An amount of R41.07 million is allocated to the provision of free basic services in terms of council’s indigent policy.</a:t>
            </a:r>
          </a:p>
          <a:p>
            <a:pPr marL="0" indent="0" algn="just">
              <a:buNone/>
            </a:pPr>
            <a:endParaRPr lang="en-ZA" sz="2200" dirty="0"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en-ZA" sz="2200" dirty="0">
                <a:latin typeface="Century Gothic" pitchFamily="34" charset="0"/>
              </a:rPr>
              <a:t>The free basic services </a:t>
            </a:r>
            <a:r>
              <a:rPr kumimoji="0" lang="en-Z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to all households with an income from R0.00 to R 1,890</a:t>
            </a:r>
            <a:r>
              <a:rPr lang="en-ZA" sz="2200" dirty="0">
                <a:latin typeface="Century Gothic" pitchFamily="34" charset="0"/>
              </a:rPr>
              <a:t> is for 50 kWh electricity,  6 kl water per month and 100% subsidy for Sewerage and Refuse per month. </a:t>
            </a:r>
          </a:p>
          <a:p>
            <a:pPr marL="0" indent="0" algn="just">
              <a:buNone/>
            </a:pPr>
            <a:endParaRPr lang="en-ZA" sz="2200" dirty="0">
              <a:latin typeface="Century Gothic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Z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The free basic services to all households with an income from R1,890 to R 3,780 is for 50 kWh electricity,  6 kl water per month and 70% subsidy for Sewerage and Refuse per month. </a:t>
            </a: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18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86248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/>
          <a:lstStyle/>
          <a:p>
            <a:pPr algn="ctr"/>
            <a:r>
              <a:rPr lang="en-ZA" sz="2800" b="1" dirty="0">
                <a:latin typeface="Century Gothic" pitchFamily="34" charset="0"/>
              </a:rPr>
              <a:t>Free Basic Services</a:t>
            </a:r>
            <a:br>
              <a:rPr lang="en-ZA" sz="2800" b="1" dirty="0">
                <a:latin typeface="Century Gothic" pitchFamily="34" charset="0"/>
              </a:rPr>
            </a:br>
            <a:r>
              <a:rPr lang="en-ZA" sz="2800" b="1" dirty="0">
                <a:latin typeface="Century Gothic" pitchFamily="34" charset="0"/>
              </a:rPr>
              <a:t>Equitable Share Allocations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 algn="ctr">
              <a:buNone/>
            </a:pPr>
            <a:r>
              <a:rPr lang="en-ZA" sz="2400" b="1" dirty="0">
                <a:latin typeface="Century Gothic" pitchFamily="34" charset="0"/>
              </a:rPr>
              <a:t>Equitable Share Subsidy from 01 July 2021</a:t>
            </a:r>
          </a:p>
          <a:p>
            <a:pPr marL="0" indent="0" algn="ctr">
              <a:buNone/>
            </a:pPr>
            <a:endParaRPr lang="en-ZA" sz="2400" b="1" dirty="0">
              <a:latin typeface="Century Gothic" pitchFamily="34" charset="0"/>
            </a:endParaRPr>
          </a:p>
          <a:p>
            <a:pPr marL="0" indent="0" algn="ctr">
              <a:buNone/>
            </a:pPr>
            <a:endParaRPr lang="en-ZA" sz="2400" b="1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19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732DF89-55DF-4815-B126-D3B483755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643187"/>
            <a:ext cx="6953200" cy="337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0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Operational - &amp; Capital Budget 2021/22</a:t>
            </a:r>
            <a:br>
              <a:rPr lang="en-ZA" sz="2800" b="1" dirty="0">
                <a:latin typeface="Century Gothic" pitchFamily="34" charset="0"/>
              </a:rPr>
            </a:br>
            <a:r>
              <a:rPr lang="en-ZA" sz="2800" b="1" dirty="0">
                <a:latin typeface="Century Gothic" pitchFamily="34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>
              <a:buNone/>
            </a:pPr>
            <a:r>
              <a:rPr lang="en-ZA" sz="2400" dirty="0">
                <a:latin typeface="Century Gothic" pitchFamily="34" charset="0"/>
              </a:rPr>
              <a:t>The 2021/22 Draft Operating and Capital budget was prepared taking into consideration: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The municipality’s Integrated Development Plan (IDP);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National Treasury guidelines; 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The National, Provincial and Local Economic conditions facing our municipality; and 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Local Economic Development.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Measures affecting the economy due to COVID-19</a:t>
            </a:r>
          </a:p>
          <a:p>
            <a:pPr marL="0" indent="0">
              <a:buNone/>
            </a:pPr>
            <a:endParaRPr lang="en-ZA" sz="2400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8944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sz="2800" b="1" dirty="0">
                <a:latin typeface="Century Gothic" pitchFamily="34" charset="0"/>
              </a:rPr>
              <a:t>Free Basic Services</a:t>
            </a:r>
            <a:br>
              <a:rPr lang="en-ZA" sz="2800" b="1" dirty="0">
                <a:latin typeface="Century Gothic" pitchFamily="34" charset="0"/>
              </a:rPr>
            </a:br>
            <a:r>
              <a:rPr lang="en-ZA" sz="2800" b="1" dirty="0">
                <a:latin typeface="Century Gothic" pitchFamily="34" charset="0"/>
              </a:rPr>
              <a:t>Equitable Share Allocations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ZA" sz="2400" b="1" dirty="0">
                <a:latin typeface="Century Gothic" pitchFamily="34" charset="0"/>
              </a:rPr>
              <a:t>Equitable Share Subsidy from 01 July 2021</a:t>
            </a:r>
          </a:p>
          <a:p>
            <a:pPr marL="0" indent="0" algn="ctr">
              <a:buNone/>
            </a:pPr>
            <a:endParaRPr lang="en-ZA" sz="2400" b="1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sz="2400" b="1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20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4FBF341-6E88-493B-9F4D-45BD60D67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643187"/>
            <a:ext cx="7344816" cy="350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42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/>
          <a:lstStyle/>
          <a:p>
            <a:pPr algn="ctr"/>
            <a:r>
              <a:rPr lang="en-ZA" sz="2800" b="1" dirty="0">
                <a:latin typeface="Century Gothic" pitchFamily="34" charset="0"/>
              </a:rPr>
              <a:t>Free Basic Services</a:t>
            </a:r>
            <a:br>
              <a:rPr lang="en-ZA" sz="2800" b="1" dirty="0">
                <a:latin typeface="Century Gothic" pitchFamily="34" charset="0"/>
              </a:rPr>
            </a:br>
            <a:r>
              <a:rPr lang="en-ZA" sz="2800" b="1" dirty="0">
                <a:latin typeface="Century Gothic" pitchFamily="34" charset="0"/>
              </a:rPr>
              <a:t>Equitable Share Allocations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pPr marL="0" indent="0" algn="ctr">
              <a:buNone/>
            </a:pPr>
            <a:r>
              <a:rPr lang="en-ZA" b="1" dirty="0"/>
              <a:t>Equitable Share Subsidy from 01 July 2021</a:t>
            </a:r>
          </a:p>
          <a:p>
            <a:pPr marL="0" indent="0" algn="ctr">
              <a:buNone/>
            </a:pPr>
            <a:endParaRPr lang="en-ZA" b="1" dirty="0"/>
          </a:p>
          <a:p>
            <a:pPr marL="0" indent="0" algn="ctr">
              <a:buNone/>
            </a:pPr>
            <a:endParaRPr lang="en-ZA" b="1" dirty="0"/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21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4775D87-4DD8-49B8-9E5C-BB00EA42E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3219450"/>
            <a:ext cx="6336704" cy="100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278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C261FD-C547-4A4C-B066-307DB5AF0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7926"/>
          </a:xfrm>
        </p:spPr>
        <p:txBody>
          <a:bodyPr/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Discount granted to Pensioners</a:t>
            </a:r>
            <a:endParaRPr lang="en-ZA" sz="3600" b="1" dirty="0">
              <a:latin typeface="Century Gothic" panose="020B0502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C3188E1-B73D-4E94-8757-86AB79BBC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22</a:t>
            </a:fld>
            <a:endParaRPr lang="en-ZA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718DCA84-3669-4A6E-9A0C-BE7A138D86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628800"/>
            <a:ext cx="7488832" cy="45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23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6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462213" cy="1582737"/>
          </a:xfrm>
        </p:spPr>
        <p:txBody>
          <a:bodyPr/>
          <a:lstStyle/>
          <a:p>
            <a:pPr algn="ctr"/>
            <a:r>
              <a:rPr lang="en-ZA" sz="2800" dirty="0">
                <a:latin typeface="Century Gothic" pitchFamily="34" charset="0"/>
              </a:rPr>
              <a:t>Thank</a:t>
            </a:r>
            <a:r>
              <a:rPr lang="en-ZA" sz="2800" dirty="0"/>
              <a:t> You</a:t>
            </a:r>
            <a:br>
              <a:rPr lang="en-ZA" sz="2800" dirty="0"/>
            </a:br>
            <a:r>
              <a:rPr lang="en-ZA" sz="2800" dirty="0"/>
              <a:t/>
            </a:r>
            <a:br>
              <a:rPr lang="en-ZA" sz="2800" dirty="0"/>
            </a:br>
            <a:r>
              <a:rPr lang="en-ZA" sz="2800" dirty="0"/>
              <a:t>Baie Dankie</a:t>
            </a:r>
          </a:p>
        </p:txBody>
      </p:sp>
      <p:sp useBgFill="1">
        <p:nvSpPr>
          <p:cNvPr id="2052" name="Text Placeholder 8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pPr algn="ctr"/>
            <a:endParaRPr lang="en-ZA" sz="2400" b="1" dirty="0"/>
          </a:p>
          <a:p>
            <a:pPr algn="ctr"/>
            <a:r>
              <a:rPr lang="en-ZA" sz="2800" b="1" dirty="0">
                <a:latin typeface="Century Gothic" pitchFamily="34" charset="0"/>
              </a:rPr>
              <a:t>Enkosi</a:t>
            </a:r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type="pic" idx="1"/>
          </p:nvPr>
        </p:nvGraphicFramePr>
        <p:xfrm>
          <a:off x="4932363" y="2241550"/>
          <a:ext cx="1724025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4" imgW="1724266" imgH="1848108" progId="">
                  <p:embed/>
                </p:oleObj>
              </mc:Choice>
              <mc:Fallback>
                <p:oleObj r:id="rId4" imgW="1724266" imgH="1848108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2241550"/>
                        <a:ext cx="1724025" cy="184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in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7DB3B-389B-4C33-8E91-3BAA3F83BF5F}" type="slidenum">
              <a:rPr lang="en-ZA" smtClean="0"/>
              <a:pPr>
                <a:defRPr/>
              </a:pPr>
              <a:t>23</a:t>
            </a:fld>
            <a:endParaRPr lang="en-Z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51942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Operational - &amp; Capital Budget 2021/22</a:t>
            </a:r>
            <a:br>
              <a:rPr lang="en-ZA" sz="2800" b="1" dirty="0">
                <a:latin typeface="Century Gothic" pitchFamily="34" charset="0"/>
              </a:rPr>
            </a:br>
            <a:r>
              <a:rPr lang="en-ZA" sz="2800" b="1" dirty="0">
                <a:latin typeface="Century Gothic" pitchFamily="34" charset="0"/>
              </a:rPr>
              <a:t>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99"/>
            <a:ext cx="8229600" cy="4695801"/>
          </a:xfrm>
        </p:spPr>
        <p:txBody>
          <a:bodyPr/>
          <a:lstStyle/>
          <a:p>
            <a:pPr marL="0" indent="0" algn="just">
              <a:buNone/>
            </a:pPr>
            <a:r>
              <a:rPr lang="en-ZA" sz="2400" dirty="0">
                <a:latin typeface="Century Gothic" pitchFamily="34" charset="0"/>
              </a:rPr>
              <a:t>The following assumptions were made when the budget 2021/22 budget was prepared: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The forecasted CPIX is estimated at 4.1% for the 2021/22 financial year and 4.4%; 4.5% for the two coming years;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Employee costs will increase by 4.0%;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Electricity bulk purchases increase by 14.59%.</a:t>
            </a: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Provision for debt impairment is 6.8% of total rates and service charges.</a:t>
            </a: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54517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95958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Operational - &amp; Capital Budget 2021/22</a:t>
            </a:r>
            <a:br>
              <a:rPr lang="en-ZA" sz="2800" b="1" dirty="0">
                <a:latin typeface="Century Gothic" pitchFamily="34" charset="0"/>
              </a:rPr>
            </a:br>
            <a:r>
              <a:rPr lang="en-ZA" sz="2800" b="1" dirty="0">
                <a:latin typeface="Century Gothic" pitchFamily="34" charset="0"/>
              </a:rPr>
              <a:t>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4623792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Although inflation expectations as projected by National Treasury are 4.1%, most expenditure items were increased by more than this percentage due to expected increases in input costs. The effect of the COVID-19 pandemic on the finances of consumers has also been considered.</a:t>
            </a: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73132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51942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Proposed Capital Budget 2021/22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5"/>
          </a:xfrm>
        </p:spPr>
        <p:txBody>
          <a:bodyPr/>
          <a:lstStyle/>
          <a:p>
            <a:pPr marL="0" indent="0" algn="just">
              <a:buNone/>
            </a:pPr>
            <a:r>
              <a:rPr lang="en-ZA" sz="2400" dirty="0">
                <a:latin typeface="Century Gothic" pitchFamily="34" charset="0"/>
              </a:rPr>
              <a:t>A capital budget amounting to R 23,465 million is proposed for 2021/22 (R 27,245 million and R 22,523 million for the two outer years).</a:t>
            </a: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ZA" sz="2400" dirty="0">
                <a:latin typeface="Century Gothic" pitchFamily="34" charset="0"/>
              </a:rPr>
              <a:t>The 2021/22 Capital Budget will be financed as follows:</a:t>
            </a: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5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8E9F9AE-6534-4185-AA61-9C836C175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787" y="3875922"/>
            <a:ext cx="7858425" cy="2277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102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934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Proposed Capital Budget 2021/22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4839816"/>
          </a:xfrm>
        </p:spPr>
        <p:txBody>
          <a:bodyPr/>
          <a:lstStyle/>
          <a:p>
            <a:pPr marL="0" indent="0" algn="just">
              <a:buNone/>
            </a:pPr>
            <a:r>
              <a:rPr lang="en-ZA" sz="2400" dirty="0">
                <a:latin typeface="Century Gothic" pitchFamily="34" charset="0"/>
              </a:rPr>
              <a:t>The following represents a summary of the major capital projects to be undertaken during 2021/22:</a:t>
            </a: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ZA" sz="2400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6</a:t>
            </a:fld>
            <a:endParaRPr lang="en-ZA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23986896-0847-4FED-BE57-064D4E62DB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80230"/>
              </p:ext>
            </p:extLst>
          </p:nvPr>
        </p:nvGraphicFramePr>
        <p:xfrm>
          <a:off x="527050" y="2472530"/>
          <a:ext cx="8089900" cy="3680624"/>
        </p:xfrm>
        <a:graphic>
          <a:graphicData uri="http://schemas.openxmlformats.org/drawingml/2006/table">
            <a:tbl>
              <a:tblPr/>
              <a:tblGrid>
                <a:gridCol w="6223000">
                  <a:extLst>
                    <a:ext uri="{9D8B030D-6E8A-4147-A177-3AD203B41FA5}">
                      <a16:colId xmlns:a16="http://schemas.microsoft.com/office/drawing/2014/main" xmlns="" val="169433174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3054716756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xmlns="" val="421605553"/>
                    </a:ext>
                  </a:extLst>
                </a:gridCol>
              </a:tblGrid>
              <a:tr h="414598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Project Name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Budget Year 2021/22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Funding Source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58368811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Computer equipment Project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388 500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1697756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Computer equipment Project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50 000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10396330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Furniture and Office Equipment Project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20 000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40124285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MVA 22/11 kV Upgrading of Main Substation Phase IV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6 100 000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INEP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1419499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Sport Stadium - Kwa Mandlenkosi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613 712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80207968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Extention of Goue Akker Cemetery : Beaufort West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4 846 372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5222122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Murraysburg: Construction of Two (2) New Reservoirs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1 690 251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5571979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Murraysburg (Additonal Fund Application; project 328491): Construction of Two (2) New Reservoirs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960 882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4952905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Existing Regional Sport Stadium Ph2 : Rustdene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2 059 827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47262971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High Mast Lighting - Nelspoort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1 357 111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93127357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High Mast Lighting - Rustdene, Prince Valley, Lande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2 266 795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21675648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Sport Stadium - Kwa Mandlenkosi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357 390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72466631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Extention of Goue Akker Cemetery : Beaufort West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1 963 335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5497297"/>
                  </a:ext>
                </a:extLst>
              </a:tr>
              <a:tr h="203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Murraysburg: Construction of Two (2) New Reservoirs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472 551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50287579"/>
                  </a:ext>
                </a:extLst>
              </a:tr>
              <a:tr h="21153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High Mast Lighting - Nelspoort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318 335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30385220"/>
                  </a:ext>
                </a:extLst>
              </a:tr>
              <a:tr h="211530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Capital Expenditure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23 465 061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1937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494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7926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Proposed Operational Budget 2021/22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7"/>
          </a:xfrm>
        </p:spPr>
        <p:txBody>
          <a:bodyPr/>
          <a:lstStyle/>
          <a:p>
            <a:pPr marL="0" indent="0" algn="just">
              <a:buNone/>
            </a:pPr>
            <a:r>
              <a:rPr lang="en-ZA" sz="2400" dirty="0">
                <a:latin typeface="Century Gothic" pitchFamily="34" charset="0"/>
              </a:rPr>
              <a:t>Total revenue amounting to R 357,070 million is projected for 2021/22 (R 383,084 million and R 381,453 million for the two outer years).</a:t>
            </a:r>
          </a:p>
          <a:p>
            <a:pPr marL="0" indent="0" algn="just">
              <a:buNone/>
            </a:pPr>
            <a:r>
              <a:rPr lang="en-ZA" sz="2400" dirty="0">
                <a:latin typeface="Century Gothic" pitchFamily="34" charset="0"/>
              </a:rPr>
              <a:t>The major revenue items are as follows:</a:t>
            </a: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7</a:t>
            </a:fld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C2AEA92-B51F-4BA8-A9DF-5C14CB253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195548"/>
            <a:ext cx="8147248" cy="295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474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95958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Proposed Operational Budget 2021/22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3"/>
          </a:xfrm>
        </p:spPr>
        <p:txBody>
          <a:bodyPr/>
          <a:lstStyle/>
          <a:p>
            <a:pPr marL="0" indent="0">
              <a:buNone/>
            </a:pPr>
            <a:r>
              <a:rPr lang="en-ZA" sz="2400" dirty="0">
                <a:latin typeface="Century Gothic" pitchFamily="34" charset="0"/>
              </a:rPr>
              <a:t>The major other own revenue items are as follows:</a:t>
            </a:r>
          </a:p>
          <a:p>
            <a:pPr marL="0" indent="0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sz="2400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8</a:t>
            </a:fld>
            <a:endParaRPr lang="en-Z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9885441-A4EC-4F2C-B2B1-D99F9AE46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543174"/>
            <a:ext cx="7632848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958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7926"/>
          </a:xfrm>
        </p:spPr>
        <p:txBody>
          <a:bodyPr anchor="ctr"/>
          <a:lstStyle/>
          <a:p>
            <a:pPr algn="ctr"/>
            <a:r>
              <a:rPr lang="en-ZA" sz="2800" b="1" dirty="0">
                <a:latin typeface="Century Gothic" pitchFamily="34" charset="0"/>
              </a:rPr>
              <a:t>Proposed Operational Budget 2021/22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911824"/>
          </a:xfrm>
        </p:spPr>
        <p:txBody>
          <a:bodyPr/>
          <a:lstStyle/>
          <a:p>
            <a:pPr marL="0" indent="0" algn="just">
              <a:buNone/>
            </a:pPr>
            <a:r>
              <a:rPr lang="en-ZA" sz="2000" dirty="0">
                <a:latin typeface="Century Gothic" pitchFamily="34" charset="0"/>
              </a:rPr>
              <a:t>Total expenditure amounting to R 354,392 million is projected for 2021/22 (R 375,528 million and R 377,723 million for the two outer years).</a:t>
            </a:r>
          </a:p>
          <a:p>
            <a:pPr marL="0" indent="0" algn="just">
              <a:buNone/>
            </a:pPr>
            <a:r>
              <a:rPr lang="en-ZA" sz="2000" dirty="0">
                <a:latin typeface="Century Gothic" pitchFamily="34" charset="0"/>
              </a:rPr>
              <a:t>The major expenditure items are as follows:</a:t>
            </a: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en-ZA" sz="2400" dirty="0">
              <a:latin typeface="Century Gothic" pitchFamily="34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B7F04-DCB5-4A73-8669-7F56B1E8F078}" type="slidenum">
              <a:rPr lang="en-ZA" smtClean="0"/>
              <a:pPr>
                <a:defRPr/>
              </a:pPr>
              <a:t>9</a:t>
            </a:fld>
            <a:endParaRPr lang="en-Z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D58022A-6112-46B8-A315-068FD75EB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52935"/>
            <a:ext cx="8229600" cy="347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43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39128</TotalTime>
  <Words>923</Words>
  <Application>Microsoft Office PowerPoint</Application>
  <PresentationFormat>On-screen Show (4:3)</PresentationFormat>
  <Paragraphs>169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Century Gothic</vt:lpstr>
      <vt:lpstr>Constantia</vt:lpstr>
      <vt:lpstr>Wingdings</vt:lpstr>
      <vt:lpstr>Wingdings 2</vt:lpstr>
      <vt:lpstr>Flow</vt:lpstr>
      <vt:lpstr>BEAUFORT WEST MUNICIPALITY </vt:lpstr>
      <vt:lpstr>Operational - &amp; Capital Budget 2021/22 Introduction</vt:lpstr>
      <vt:lpstr>Operational - &amp; Capital Budget 2021/22 Assumptions</vt:lpstr>
      <vt:lpstr>Operational - &amp; Capital Budget 2021/22 Assumptions</vt:lpstr>
      <vt:lpstr>Proposed Capital Budget 2021/22</vt:lpstr>
      <vt:lpstr>Proposed Capital Budget 2021/22 </vt:lpstr>
      <vt:lpstr>Proposed Operational Budget 2021/22 </vt:lpstr>
      <vt:lpstr>Proposed Operational Budget 2021/22 </vt:lpstr>
      <vt:lpstr>Proposed Operational Budget 2021/22 </vt:lpstr>
      <vt:lpstr>Proposed Operational Budget 2021/22 </vt:lpstr>
      <vt:lpstr>Proposed Operational Budget 2021/22 </vt:lpstr>
      <vt:lpstr>Effect of the tariff increases on household accounts</vt:lpstr>
      <vt:lpstr>Effect of the tariff increases on household accounts</vt:lpstr>
      <vt:lpstr>Effect of the tariff increases on household accounts</vt:lpstr>
      <vt:lpstr>Effect of the tariff increases on household accounts</vt:lpstr>
      <vt:lpstr>Effect of the tariff increases on household accounts</vt:lpstr>
      <vt:lpstr>Effect of the tariff increases on household accounts</vt:lpstr>
      <vt:lpstr>Free Basic Services Equitable Share Allocations </vt:lpstr>
      <vt:lpstr>Free Basic Services Equitable Share Allocations</vt:lpstr>
      <vt:lpstr>Free Basic Services Equitable Share Allocations</vt:lpstr>
      <vt:lpstr>Free Basic Services Equitable Share Allocations</vt:lpstr>
      <vt:lpstr>Discount granted to Pensioners</vt:lpstr>
      <vt:lpstr>Thank You  Baie Dankie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BEAUFORT WEST MUNICIPALITY</dc:title>
  <dc:creator>user29</dc:creator>
  <cp:lastModifiedBy>HP</cp:lastModifiedBy>
  <cp:revision>204</cp:revision>
  <cp:lastPrinted>2018-05-09T12:07:57Z</cp:lastPrinted>
  <dcterms:created xsi:type="dcterms:W3CDTF">2008-03-26T16:53:20Z</dcterms:created>
  <dcterms:modified xsi:type="dcterms:W3CDTF">2021-05-18T07:22:12Z</dcterms:modified>
</cp:coreProperties>
</file>